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0"/>
  </p:notesMasterIdLst>
  <p:sldIdLst>
    <p:sldId id="256" r:id="rId2"/>
    <p:sldId id="287" r:id="rId3"/>
    <p:sldId id="257" r:id="rId4"/>
    <p:sldId id="272" r:id="rId5"/>
    <p:sldId id="273" r:id="rId6"/>
    <p:sldId id="288" r:id="rId7"/>
    <p:sldId id="289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F36"/>
    <a:srgbClr val="ABF3A3"/>
    <a:srgbClr val="6BED5D"/>
    <a:srgbClr val="2CDD19"/>
    <a:srgbClr val="FBF383"/>
    <a:srgbClr val="20A112"/>
    <a:srgbClr val="FFE497"/>
    <a:srgbClr val="FFDC6D"/>
    <a:srgbClr val="FFCC29"/>
    <a:srgbClr val="1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879F6-3DE9-4241-BC74-5A316F66B3B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53253-86DA-472B-A7BB-47D56AC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6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2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72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9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36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4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1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44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34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0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0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4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3E3717-32E0-461E-B0F7-67315F61907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4DF97D-9FE8-4CE2-8015-6BB8EFBA0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1856" y="498763"/>
            <a:ext cx="7915564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000" cap="al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доклад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000" cap="al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2023-2025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000" cap="al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педагогов ГБОУДО </a:t>
            </a:r>
            <a:r>
              <a:rPr lang="ru-RU" sz="4000" cap="all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sz="4000" cap="all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07" y="3324752"/>
            <a:ext cx="2711099" cy="27110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8" y="3324752"/>
            <a:ext cx="2872508" cy="29588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913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023B0-3609-98AC-D519-C4A37C2F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47F34-D24E-4D26-EDAE-5226072D2B69}"/>
              </a:ext>
            </a:extLst>
          </p:cNvPr>
          <p:cNvSpPr txBox="1"/>
          <p:nvPr/>
        </p:nvSpPr>
        <p:spPr>
          <a:xfrm>
            <a:off x="2609669" y="1774834"/>
            <a:ext cx="6716229" cy="3785652"/>
          </a:xfrm>
          <a:prstGeom prst="rect">
            <a:avLst/>
          </a:prstGeom>
          <a:solidFill>
            <a:srgbClr val="FFFBD3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indent="45000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педагогов.</a:t>
            </a:r>
          </a:p>
          <a:p>
            <a:pPr indent="45000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педагога: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профессиональном сообществе; организационный и управленческий опыт; профессиональная поддержка; совместный досуг.</a:t>
            </a:r>
          </a:p>
          <a:p>
            <a:pPr indent="45000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молодых профессионалов; нахождение альтернативных способов решения задач; развитие наставничества педагогов.</a:t>
            </a:r>
          </a:p>
          <a:p>
            <a:pPr indent="4500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 Кокарева Р.И.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0E02E7-D39E-A2E4-1D94-F75468649BA7}"/>
              </a:ext>
            </a:extLst>
          </p:cNvPr>
          <p:cNvSpPr txBox="1">
            <a:spLocks/>
          </p:cNvSpPr>
          <p:nvPr/>
        </p:nvSpPr>
        <p:spPr>
          <a:xfrm>
            <a:off x="-275956" y="487680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Совет Молодых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99735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511" y="1223676"/>
            <a:ext cx="11190978" cy="4770724"/>
          </a:xfrm>
          <a:prstGeom prst="rect">
            <a:avLst/>
          </a:prstGeom>
          <a:solidFill>
            <a:srgbClr val="FFFBD3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167640"/>
            <a:ext cx="12192000" cy="9130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 </a:t>
            </a:r>
            <a:r>
              <a:rPr lang="ru-RU" sz="40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смп</a:t>
            </a:r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ГБОУДО </a:t>
            </a:r>
            <a:r>
              <a:rPr lang="ru-RU" sz="40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ДТДиМ</a:t>
            </a:r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«Восточный»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16226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 членов профсоюза ведется в АИС «Единый реестр Общероссийского Профсоюза»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F3238FD-A9CA-A421-CC45-64F400032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85256"/>
              </p:ext>
            </p:extLst>
          </p:nvPr>
        </p:nvGraphicFramePr>
        <p:xfrm>
          <a:off x="1437640" y="3195924"/>
          <a:ext cx="9458960" cy="18525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1432326023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1423088610"/>
                    </a:ext>
                  </a:extLst>
                </a:gridCol>
              </a:tblGrid>
              <a:tr h="37050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Председатель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Кокарева Регина </a:t>
                      </a:r>
                      <a:r>
                        <a:rPr lang="ru-RU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Ильмировна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428285"/>
                  </a:ext>
                </a:extLst>
              </a:tr>
              <a:tr h="37050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Заместитель председателя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Чуенкова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Анна Алексеевна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81363"/>
                  </a:ext>
                </a:extLst>
              </a:tr>
              <a:tr h="37050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Член профсоюзного комитета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Поляхов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Лев Дмитриевич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36324"/>
                  </a:ext>
                </a:extLst>
              </a:tr>
              <a:tr h="37050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Член профсоюзного комитета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Полукеева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Екатерина Александровна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43927"/>
                  </a:ext>
                </a:extLst>
              </a:tr>
              <a:tr h="37050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Член профсоюзного комитета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Кравчинская Анна Игоревна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7197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78BC549-0A75-185E-CCB0-692F39C5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06814"/>
              </p:ext>
            </p:extLst>
          </p:nvPr>
        </p:nvGraphicFramePr>
        <p:xfrm>
          <a:off x="2204720" y="2026920"/>
          <a:ext cx="8128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321527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Численность совета молодых педагогов: 48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6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36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0284" y="0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 Совета Молодых педагогов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13628"/>
              </p:ext>
            </p:extLst>
          </p:nvPr>
        </p:nvGraphicFramePr>
        <p:xfrm>
          <a:off x="1764095" y="3096911"/>
          <a:ext cx="8376057" cy="376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603409" imgH="5654244" progId="Excel.Sheet.12">
                  <p:embed/>
                </p:oleObj>
              </mc:Choice>
              <mc:Fallback>
                <p:oleObj name="Worksheet" r:id="rId2" imgW="12603409" imgH="5654244" progId="Excel.Shee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4095" y="3096911"/>
                        <a:ext cx="8376057" cy="3761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2480" y="712086"/>
            <a:ext cx="10607040" cy="2308324"/>
          </a:xfrm>
          <a:prstGeom prst="rect">
            <a:avLst/>
          </a:prstGeom>
          <a:solidFill>
            <a:srgbClr val="FFFBD3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школа профессионального роста молодого педагога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вектор»: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Корюкаева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С.А.(2024г.),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Шимченко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Е.А.(2025г.)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«Профсоюзный релакс», обучение и отдых членов профсоюзного актива( 2024г.): Кокарева Р.И., Корнева Т.О.,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Акинина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Е.Д., Елисеева А.О.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Общайся!Создавай!Применяй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2025г): Кокарева Р.И.,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Шимченко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Терёхина В.С.,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С.Г.,  Хуснутдинов А.Р., Рожкова А.А..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старт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Макарова А.А.,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Поляхов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Л.Д.,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Грибут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А.С., Гладченко В.Е.,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Шимченко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Костюченко Г.Д..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«Мы-команда»: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Акинина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Е.Д., Кравчинская А.И., Кокарева Р.И.,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Шимченко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Е.Д..</a:t>
            </a:r>
          </a:p>
        </p:txBody>
      </p:sp>
    </p:spTree>
    <p:extLst>
      <p:ext uri="{BB962C8B-B14F-4D97-AF65-F5344CB8AC3E}">
        <p14:creationId xmlns:p14="http://schemas.microsoft.com/office/powerpoint/2010/main" val="33581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743" y="230140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endParaRPr lang="ru-RU" sz="4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611DA-9E74-BAEB-F8AA-52AFFB81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0" y="883865"/>
            <a:ext cx="9641840" cy="50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14E05-1DF3-691A-C15B-82797BF2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AA0E3-EAF7-4347-8727-4BD7961B941F}"/>
              </a:ext>
            </a:extLst>
          </p:cNvPr>
          <p:cNvSpPr txBox="1">
            <a:spLocks/>
          </p:cNvSpPr>
          <p:nvPr/>
        </p:nvSpPr>
        <p:spPr>
          <a:xfrm>
            <a:off x="166743" y="230140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endParaRPr lang="ru-RU" sz="4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B495-5D9E-952B-A40A-66F734C1A121}"/>
              </a:ext>
            </a:extLst>
          </p:cNvPr>
          <p:cNvSpPr txBox="1"/>
          <p:nvPr/>
        </p:nvSpPr>
        <p:spPr>
          <a:xfrm>
            <a:off x="441960" y="607907"/>
            <a:ext cx="113080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Выборы председателя СМП ГБОУДО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ДТДиМ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«Восточный».</a:t>
            </a:r>
          </a:p>
          <a:p>
            <a:endParaRPr lang="ru-RU" sz="3600" b="1" dirty="0"/>
          </a:p>
          <a:p>
            <a:r>
              <a:rPr lang="ru-RU" sz="2400" b="1" dirty="0"/>
              <a:t>Предложены следующие кандидатуры:</a:t>
            </a:r>
          </a:p>
          <a:p>
            <a:endParaRPr lang="ru-RU" sz="2400" b="1" dirty="0"/>
          </a:p>
          <a:p>
            <a:r>
              <a:rPr lang="ru-RU" sz="2400" b="1" dirty="0"/>
              <a:t>     Кокарева Р.И.;</a:t>
            </a:r>
          </a:p>
          <a:p>
            <a:endParaRPr lang="ru-RU" sz="2400" b="1" dirty="0"/>
          </a:p>
          <a:p>
            <a:r>
              <a:rPr lang="ru-RU" sz="2400" b="1" dirty="0"/>
              <a:t>     </a:t>
            </a:r>
            <a:r>
              <a:rPr lang="ru-RU" sz="2400" b="1" dirty="0" err="1"/>
              <a:t>Чуенкова</a:t>
            </a:r>
            <a:r>
              <a:rPr lang="ru-RU" sz="2400" b="1" dirty="0"/>
              <a:t> А.А.;</a:t>
            </a:r>
          </a:p>
          <a:p>
            <a:endParaRPr lang="ru-RU" sz="2400" b="1" dirty="0"/>
          </a:p>
          <a:p>
            <a:r>
              <a:rPr lang="ru-RU" sz="2400" b="1" dirty="0"/>
              <a:t>     Кравчинская А.И.;</a:t>
            </a:r>
          </a:p>
          <a:p>
            <a:endParaRPr lang="ru-RU" sz="2400" b="1" dirty="0"/>
          </a:p>
          <a:p>
            <a:r>
              <a:rPr lang="ru-RU" sz="2400" b="1" dirty="0"/>
              <a:t>     </a:t>
            </a:r>
            <a:r>
              <a:rPr lang="ru-RU" sz="2400" b="1" dirty="0" err="1"/>
              <a:t>Шимченко</a:t>
            </a:r>
            <a:r>
              <a:rPr lang="ru-RU" sz="2400" b="1" dirty="0"/>
              <a:t> Е.А..</a:t>
            </a:r>
          </a:p>
        </p:txBody>
      </p:sp>
    </p:spTree>
    <p:extLst>
      <p:ext uri="{BB962C8B-B14F-4D97-AF65-F5344CB8AC3E}">
        <p14:creationId xmlns:p14="http://schemas.microsoft.com/office/powerpoint/2010/main" val="183797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7000"/>
                <a:hueMod val="92000"/>
                <a:satMod val="169000"/>
                <a:lumMod val="164000"/>
                <a:alpha val="82000"/>
              </a:schemeClr>
            </a:gs>
            <a:gs pos="100000">
              <a:srgbClr val="FFC000"/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8E145-4DFB-30E4-0008-A1E224145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B28B2-619B-7A94-7571-11C821DE341C}"/>
              </a:ext>
            </a:extLst>
          </p:cNvPr>
          <p:cNvSpPr txBox="1">
            <a:spLocks/>
          </p:cNvSpPr>
          <p:nvPr/>
        </p:nvSpPr>
        <p:spPr>
          <a:xfrm>
            <a:off x="166743" y="230140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endParaRPr lang="ru-RU" sz="40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959A8-2D73-B54D-62A3-E3159A3AA3FD}"/>
              </a:ext>
            </a:extLst>
          </p:cNvPr>
          <p:cNvSpPr txBox="1"/>
          <p:nvPr/>
        </p:nvSpPr>
        <p:spPr>
          <a:xfrm>
            <a:off x="441960" y="607907"/>
            <a:ext cx="113080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Выборы заместителя председателя СМП ГБОУДО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ДТДиМ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«Восточный».</a:t>
            </a:r>
          </a:p>
          <a:p>
            <a:endParaRPr lang="ru-RU" sz="3600" b="1" dirty="0"/>
          </a:p>
          <a:p>
            <a:r>
              <a:rPr lang="ru-RU" sz="2400" b="1" dirty="0"/>
              <a:t>Предложены следующие кандидатуры:</a:t>
            </a:r>
          </a:p>
          <a:p>
            <a:endParaRPr lang="ru-RU" sz="2400" b="1" dirty="0"/>
          </a:p>
          <a:p>
            <a:r>
              <a:rPr lang="ru-RU" sz="2400" b="1" dirty="0"/>
              <a:t>     Кокарева Р.И.;</a:t>
            </a:r>
          </a:p>
          <a:p>
            <a:endParaRPr lang="ru-RU" sz="2400" b="1" dirty="0"/>
          </a:p>
          <a:p>
            <a:r>
              <a:rPr lang="ru-RU" sz="2400" b="1" dirty="0"/>
              <a:t>     </a:t>
            </a:r>
            <a:r>
              <a:rPr lang="ru-RU" sz="2400" b="1" dirty="0" err="1"/>
              <a:t>Чуенкова</a:t>
            </a:r>
            <a:r>
              <a:rPr lang="ru-RU" sz="2400" b="1" dirty="0"/>
              <a:t> А.А.;</a:t>
            </a:r>
          </a:p>
          <a:p>
            <a:endParaRPr lang="ru-RU" sz="2400" b="1" dirty="0"/>
          </a:p>
          <a:p>
            <a:r>
              <a:rPr lang="ru-RU" sz="2400" b="1" dirty="0"/>
              <a:t>     Кравчинская А.И.;</a:t>
            </a:r>
          </a:p>
          <a:p>
            <a:endParaRPr lang="ru-RU" sz="2400" b="1" dirty="0"/>
          </a:p>
          <a:p>
            <a:r>
              <a:rPr lang="ru-RU" sz="2400" b="1" dirty="0"/>
              <a:t>     </a:t>
            </a:r>
            <a:r>
              <a:rPr lang="ru-RU" sz="2400" b="1" dirty="0" err="1"/>
              <a:t>Шимченко</a:t>
            </a:r>
            <a:r>
              <a:rPr lang="ru-RU" sz="2400" b="1" dirty="0"/>
              <a:t> Е.А..</a:t>
            </a:r>
          </a:p>
        </p:txBody>
      </p:sp>
    </p:spTree>
    <p:extLst>
      <p:ext uri="{BB962C8B-B14F-4D97-AF65-F5344CB8AC3E}">
        <p14:creationId xmlns:p14="http://schemas.microsoft.com/office/powerpoint/2010/main" val="211244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38849"/>
            <a:ext cx="12192000" cy="1080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4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3131" y="1260462"/>
            <a:ext cx="7254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Первичной Профсоюзной организации: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Ю.С.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+7(991) 138-50-00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Молодых Педагогов: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Кокарева Регина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Ильмировна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+7(901) 735-41-90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Первичной Профсоюзной организации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779176"/>
            <a:ext cx="2456863" cy="25306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3" y="907648"/>
            <a:ext cx="2273748" cy="22737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t="16890" r="24603" b="19238"/>
          <a:stretch/>
        </p:blipFill>
        <p:spPr>
          <a:xfrm>
            <a:off x="5232837" y="4908635"/>
            <a:ext cx="1726325" cy="1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908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профсоюз">
      <a:dk1>
        <a:srgbClr val="00B050"/>
      </a:dk1>
      <a:lt1>
        <a:srgbClr val="FFC000"/>
      </a:lt1>
      <a:dk2>
        <a:srgbClr val="00B050"/>
      </a:dk2>
      <a:lt2>
        <a:srgbClr val="FFC000"/>
      </a:lt2>
      <a:accent1>
        <a:srgbClr val="20A212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000000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2142</TotalTime>
  <Words>387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Регина Гафурова</cp:lastModifiedBy>
  <cp:revision>141</cp:revision>
  <dcterms:created xsi:type="dcterms:W3CDTF">2025-06-29T10:11:24Z</dcterms:created>
  <dcterms:modified xsi:type="dcterms:W3CDTF">2025-08-29T08:27:00Z</dcterms:modified>
</cp:coreProperties>
</file>